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7" y="731520"/>
            <a:ext cx="7855024" cy="4894730"/>
          </a:xfrm>
        </p:spPr>
        <p:txBody>
          <a:bodyPr>
            <a:normAutofit fontScale="92500"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ХЕРСОНСЬКИЙ ДЕРЖАВНИЙ УНІВЕРСИТЕТ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СОЦІАЛЬНО-ПСИХОЛОГІЧНИЙ ФАКУЛЬТЕТ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ЗАГАЛЬНОЇ ТА СОЦІАЛЬНОЇ ПСИХОЛОГІЇ</a:t>
            </a:r>
          </a:p>
          <a:p>
            <a:pPr algn="ctr"/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КОГНІТИВНО-ПОВЕДІНКОВИЙ ПІДХІД У РОБОТІ ПРАКТИЧНОГО ПСИХОЛОГА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Вибіркова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дисципліна</a:t>
            </a:r>
          </a:p>
          <a:p>
            <a:pPr algn="ctr"/>
            <a:r>
              <a:rPr lang="uk-U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Освітня програма </a:t>
            </a:r>
            <a:r>
              <a:rPr lang="uk-U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«ПСИХОЛОГІЯ</a:t>
            </a:r>
            <a:r>
              <a:rPr lang="uk-U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Другий  (магістерський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рівень вищої освіти)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Семестр викладання 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uk-UA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2020-2021 навчальний рік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16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2887353"/>
              </p:ext>
            </p:extLst>
          </p:nvPr>
        </p:nvGraphicFramePr>
        <p:xfrm>
          <a:off x="1259632" y="1052736"/>
          <a:ext cx="6499920" cy="2520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9920"/>
              </a:tblGrid>
              <a:tr h="2520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Ознайомити слухачів із когнітивно-поведінковою моделлю у роботі з дітьми та підлітками. Сформулювати знання та виробити вміння застосування методу когнітивно-поведінкової терапії у практиці психолога в роботі з батьківсько-дитячою системою. Розглянути концептуалізацію «проблеми» у </a:t>
                      </a:r>
                      <a:r>
                        <a:rPr lang="uk-UA" sz="1400" dirty="0" err="1">
                          <a:effectLst/>
                        </a:rPr>
                        <a:t>КПТ-моделі</a:t>
                      </a:r>
                      <a:r>
                        <a:rPr lang="uk-UA" sz="1400" dirty="0">
                          <a:effectLst/>
                        </a:rPr>
                        <a:t>.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47" marR="67247" marT="0" marB="0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71464" y="404664"/>
            <a:ext cx="3133328" cy="576064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Мета курсу!</a:t>
            </a:r>
            <a:endParaRPr lang="uk-UA" sz="2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Что такое когнитивно-поведенческая терапия?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896" y="2420888"/>
            <a:ext cx="4228465" cy="3307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32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1520" y="457200"/>
            <a:ext cx="6912768" cy="5715000"/>
          </a:xfrm>
        </p:spPr>
        <p:txBody>
          <a:bodyPr>
            <a:normAutofit fontScale="85000" lnSpcReduction="20000"/>
          </a:bodyPr>
          <a:lstStyle/>
          <a:p>
            <a:r>
              <a:rPr lang="uk-UA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 ОСВІТНЬОЇ КОМПОНЕНТИ </a:t>
            </a:r>
          </a:p>
          <a:p>
            <a:r>
              <a:rPr lang="uk-UA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акценти і фокусування програми зосереджено на таких мішенях: </a:t>
            </a:r>
          </a:p>
          <a:p>
            <a:pPr lvl="0"/>
            <a:r>
              <a:rPr lang="uk-UA" dirty="0"/>
              <a:t>Моделі проблем психічного здоров’я в межах </a:t>
            </a:r>
            <a:r>
              <a:rPr lang="uk-UA" dirty="0" err="1"/>
              <a:t>КПТ</a:t>
            </a:r>
            <a:r>
              <a:rPr lang="uk-UA" dirty="0"/>
              <a:t>;</a:t>
            </a:r>
          </a:p>
          <a:p>
            <a:pPr lvl="0"/>
            <a:r>
              <a:rPr lang="uk-UA" dirty="0"/>
              <a:t>Фактори формування проблем психічного здоров’я, алгоритми і специфіка обстеження дитини.</a:t>
            </a:r>
          </a:p>
          <a:p>
            <a:pPr lvl="0"/>
            <a:r>
              <a:rPr lang="uk-UA" dirty="0"/>
              <a:t>Організація терапевтичного і </a:t>
            </a:r>
            <a:r>
              <a:rPr lang="uk-UA" dirty="0" err="1"/>
              <a:t>корекційного</a:t>
            </a:r>
            <a:r>
              <a:rPr lang="uk-UA" dirty="0"/>
              <a:t> процесу (моделюючий </a:t>
            </a:r>
            <a:r>
              <a:rPr lang="uk-UA" dirty="0" smtClean="0"/>
              <a:t>підхід).</a:t>
            </a:r>
            <a:endParaRPr lang="uk-UA" dirty="0"/>
          </a:p>
          <a:p>
            <a:pPr lvl="0"/>
            <a:r>
              <a:rPr lang="uk-UA" dirty="0"/>
              <a:t>Особливості застосування когнітивно-поведінкового підходу у психокорекції дітей з проблемами самоконтролю, саморегуляції, порушення поведінки, відхиляюча поведінка.</a:t>
            </a:r>
          </a:p>
          <a:p>
            <a:pPr lvl="0"/>
            <a:r>
              <a:rPr lang="uk-UA" dirty="0"/>
              <a:t>Елементи схема-терапії в практиці роботи з дітьми та дорослими.</a:t>
            </a:r>
          </a:p>
          <a:p>
            <a:r>
              <a:rPr lang="uk-UA" dirty="0" err="1"/>
              <a:t>Психоедукація</a:t>
            </a:r>
            <a:r>
              <a:rPr lang="uk-UA" dirty="0"/>
              <a:t> батьків з подолання поведінкових проблем дітей, консультативна робота психолога.</a:t>
            </a:r>
            <a:endParaRPr lang="uk-UA" dirty="0" smtClean="0"/>
          </a:p>
          <a:p>
            <a:endParaRPr lang="uk-UA" dirty="0"/>
          </a:p>
        </p:txBody>
      </p:sp>
      <p:pic>
        <p:nvPicPr>
          <p:cNvPr id="2050" name="Picture 2" descr="C:\Users\1\Desktop\МОИ ПРЕДМЕТЫ\ВИБІРКОВІ ДИСЦИПЛІНИ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82216">
            <a:off x="4688868" y="2746828"/>
            <a:ext cx="5896301" cy="135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0823790"/>
              </p:ext>
            </p:extLst>
          </p:nvPr>
        </p:nvGraphicFramePr>
        <p:xfrm>
          <a:off x="323528" y="476672"/>
          <a:ext cx="6248400" cy="2930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4952256"/>
              </a:tblGrid>
              <a:tr h="240596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 Викладання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47" marR="67247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84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Освітні компоненти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47" marR="672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Змістовий модуль 1. Загальна характеристика методу когнітивно-поведінкової терапії.</a:t>
                      </a:r>
                      <a:endParaRPr lang="uk-UA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Змістовий модуль 2. Основоположні принципи і теорії методу когнітивно-поведінкової терапії.</a:t>
                      </a:r>
                      <a:endParaRPr lang="uk-UA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Змістовий модуль 3. Особливості застосування методу когнітивно-поведінкової терапії у роботі з дітьми та підлітками (віком 7-8 до 15 років).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47" marR="67247" marT="0" marB="0"/>
                </a:tc>
              </a:tr>
              <a:tr h="481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Особливості викладання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47" marR="672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практичні заняття; мозковий штурм; Т-ігри; інтервізія; проблемні кейси; робота в парах; групова взаємодія.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47" marR="67247" marT="0" marB="0"/>
                </a:tc>
              </a:tr>
              <a:tr h="481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47" marR="672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47" marR="67247" marT="0" marB="0"/>
                </a:tc>
              </a:tr>
            </a:tbl>
          </a:graphicData>
        </a:graphic>
      </p:graphicFrame>
      <p:pic>
        <p:nvPicPr>
          <p:cNvPr id="3074" name="Picture 2" descr="Когнитивно поведенческая психотерапия. Когнитивно-поведенческая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924944"/>
            <a:ext cx="5001714" cy="353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1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5881230"/>
              </p:ext>
            </p:extLst>
          </p:nvPr>
        </p:nvGraphicFramePr>
        <p:xfrm>
          <a:off x="539552" y="260648"/>
          <a:ext cx="8136904" cy="571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904"/>
              </a:tblGrid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effectLst/>
                        </a:rPr>
                        <a:t> </a:t>
                      </a:r>
                      <a:r>
                        <a:rPr lang="uk-UA" sz="1300" dirty="0">
                          <a:effectLst/>
                        </a:rPr>
                        <a:t>Програмні компетентності</a:t>
                      </a:r>
                      <a:endParaRPr lang="uk-U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/>
                </a:tc>
              </a:tr>
              <a:tr h="251460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300" dirty="0">
                          <a:effectLst/>
                        </a:rPr>
                        <a:t>Здатність вирішувати складні завдання і проблеми у процесі практичного застосування моделі когнітивно-поведінкового підходу. </a:t>
                      </a:r>
                      <a:endParaRPr lang="uk-UA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300" dirty="0">
                          <a:effectLst/>
                        </a:rPr>
                        <a:t>Здатність проведення досліджень на відповідному рівні.</a:t>
                      </a:r>
                      <a:endParaRPr lang="uk-UA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300" dirty="0">
                          <a:effectLst/>
                        </a:rPr>
                        <a:t>Здатність генерувати нові ідеї, інтегрувати сучасні системи психології.  </a:t>
                      </a:r>
                      <a:endParaRPr lang="uk-UA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300" dirty="0" smtClean="0">
                          <a:effectLst/>
                        </a:rPr>
                        <a:t>Здатність </a:t>
                      </a:r>
                      <a:r>
                        <a:rPr lang="uk-UA" sz="1300" dirty="0">
                          <a:effectLst/>
                        </a:rPr>
                        <a:t>діяти соціально відповідально та свідомо.</a:t>
                      </a:r>
                      <a:endParaRPr lang="uk-UA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300" dirty="0">
                          <a:effectLst/>
                        </a:rPr>
                        <a:t>Здатність обирати і застосувати </a:t>
                      </a:r>
                      <a:r>
                        <a:rPr lang="uk-UA" sz="1300" dirty="0" err="1">
                          <a:effectLst/>
                        </a:rPr>
                        <a:t>валідні</a:t>
                      </a:r>
                      <a:r>
                        <a:rPr lang="uk-UA" sz="1300" dirty="0">
                          <a:effectLst/>
                        </a:rPr>
                        <a:t> та надійні методи наукового дослідження та/або доказові методики і техніки практичної діяльності.</a:t>
                      </a:r>
                      <a:endParaRPr lang="uk-UA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300" dirty="0">
                          <a:effectLst/>
                        </a:rPr>
                        <a:t>Здатність здійснювати практичну діяльність (</a:t>
                      </a:r>
                      <a:r>
                        <a:rPr lang="uk-UA" sz="1300" dirty="0" err="1">
                          <a:effectLst/>
                        </a:rPr>
                        <a:t>тренінгову</a:t>
                      </a:r>
                      <a:r>
                        <a:rPr lang="uk-UA" sz="1300" dirty="0">
                          <a:effectLst/>
                        </a:rPr>
                        <a:t>, психотерапевтичну, консультаційну, </a:t>
                      </a:r>
                      <a:r>
                        <a:rPr lang="uk-UA" sz="1300" dirty="0" err="1">
                          <a:effectLst/>
                        </a:rPr>
                        <a:t>психодіагностичну</a:t>
                      </a:r>
                      <a:r>
                        <a:rPr lang="uk-UA" sz="1300" dirty="0">
                          <a:effectLst/>
                        </a:rPr>
                        <a:t> та іншу залежно від спеціалізації) з використанням науково </a:t>
                      </a:r>
                      <a:r>
                        <a:rPr lang="uk-UA" sz="1300" dirty="0" err="1">
                          <a:effectLst/>
                        </a:rPr>
                        <a:t>верифікованих</a:t>
                      </a:r>
                      <a:r>
                        <a:rPr lang="uk-UA" sz="1300" dirty="0">
                          <a:effectLst/>
                        </a:rPr>
                        <a:t> методів та технік.</a:t>
                      </a:r>
                      <a:endParaRPr lang="uk-U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/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effectLst/>
                        </a:rPr>
                        <a:t> </a:t>
                      </a:r>
                      <a:r>
                        <a:rPr lang="uk-UA" sz="1300" dirty="0">
                          <a:effectLst/>
                        </a:rPr>
                        <a:t>Очікувані результати стажування</a:t>
                      </a:r>
                      <a:endParaRPr lang="uk-U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/>
                </a:tc>
              </a:tr>
              <a:tr h="2743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Слухачі </a:t>
                      </a:r>
                      <a:r>
                        <a:rPr lang="uk-UA" sz="1300" dirty="0" smtClean="0">
                          <a:effectLst/>
                        </a:rPr>
                        <a:t>курсу </a:t>
                      </a:r>
                      <a:r>
                        <a:rPr lang="uk-UA" sz="1300" dirty="0">
                          <a:effectLst/>
                        </a:rPr>
                        <a:t>мають набути наступних умінь:</a:t>
                      </a:r>
                      <a:endParaRPr lang="uk-UA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1300" dirty="0">
                          <a:effectLst/>
                        </a:rPr>
                        <a:t>Застосовувати на практиці протокол і основні принципи  когнітивно-поведінкового обстеження.</a:t>
                      </a:r>
                      <a:endParaRPr lang="uk-UA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1300" dirty="0">
                          <a:effectLst/>
                        </a:rPr>
                        <a:t>Проводити комплексну діагностику  та оцінку ситуативних, когнітивних, поведінкових і емоційних факторів «проблеми». Складати план впливу і прогноз результату.</a:t>
                      </a:r>
                      <a:endParaRPr lang="uk-UA" sz="1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1300" dirty="0" smtClean="0">
                          <a:effectLst/>
                        </a:rPr>
                        <a:t>Застосовувати </a:t>
                      </a:r>
                      <a:r>
                        <a:rPr lang="uk-UA" sz="1300" dirty="0">
                          <a:effectLst/>
                        </a:rPr>
                        <a:t>і навчати батьків етапності формування навички у дитини (навчання дитини вмінню самостійно вирішувати проблеми і проблемні ситуації).</a:t>
                      </a:r>
                      <a:endParaRPr lang="uk-U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/>
                </a:tc>
              </a:tr>
            </a:tbl>
          </a:graphicData>
        </a:graphic>
      </p:graphicFrame>
      <p:pic>
        <p:nvPicPr>
          <p:cNvPr id="4098" name="Picture 2" descr="Когнитивно-поведенческая терапия: что это такое, методы и техник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69160"/>
            <a:ext cx="813690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67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26768" cy="243587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 ЦІКАВО І</a:t>
            </a:r>
            <a:b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ПІЗНАВАЛЬНО! </a:t>
            </a:r>
            <a:b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0" y="620688"/>
            <a:ext cx="3672408" cy="46910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ЗУСТРІЧІ </a:t>
            </a:r>
          </a:p>
          <a:p>
            <a:pPr algn="ctr"/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КУРСІ !!!</a:t>
            </a:r>
          </a:p>
          <a:p>
            <a:endParaRPr lang="uk-UA" sz="4400" dirty="0" smtClean="0"/>
          </a:p>
          <a:p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Викладач. Доцент </a:t>
            </a:r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абатіна С.І.</a:t>
            </a:r>
            <a:endParaRPr lang="uk-UA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 descr="Когнитивно-поведенческая терапия Психология эмоций Когнитивно ...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970784" cy="2993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986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391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Презентация PowerPoint</vt:lpstr>
      <vt:lpstr>Мета курсу!</vt:lpstr>
      <vt:lpstr>Презентация PowerPoint</vt:lpstr>
      <vt:lpstr>Презентация PowerPoint</vt:lpstr>
      <vt:lpstr>Презентация PowerPoint</vt:lpstr>
      <vt:lpstr>  БУДЕ ЦІКАВО І  ПІЗНАВАЛЬНО!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 Windows</cp:lastModifiedBy>
  <cp:revision>4</cp:revision>
  <dcterms:created xsi:type="dcterms:W3CDTF">2020-06-26T01:21:23Z</dcterms:created>
  <dcterms:modified xsi:type="dcterms:W3CDTF">2020-06-26T01:48:28Z</dcterms:modified>
</cp:coreProperties>
</file>